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9" roundtripDataSignature="AMtx7miqU0jZqsfAB/xkd+3A8FrZ3HSn9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Zainab Husa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1-15T08:29:27.191">
    <p:pos x="57" y="18"/>
    <p:text>calum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YvE3IW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1-15T08:29:27.191">
    <p:pos x="57" y="18"/>
    <p:text>calum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YvE3IWA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5021905e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15021905e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5021905e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15021905e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5021905e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15021905e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513ec9f0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1513ec9f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5021905e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15021905e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5021905e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15021905e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5021905e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15021905e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5021905e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15021905e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513ec9f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1513ec9f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5021905e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15021905e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513ec9f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1513ec9f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5021905e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15021905e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5021905e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15021905e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5259f49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5259f49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5021905e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15021905e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5021905e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15021905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5021905e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15021905e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5021905e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15021905e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5021905e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315021905e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5021905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315021905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5021905e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15021905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5021905e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15021905e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5021905e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15021905e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5021905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5021905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5021905e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5021905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9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721" y="2712775"/>
            <a:ext cx="4160375" cy="9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226" y="232425"/>
            <a:ext cx="4539950" cy="194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0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" name="Google Shape;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312149"/>
            <a:ext cx="2474501" cy="10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11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1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1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2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1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13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3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3"/>
          <p:cNvSpPr txBox="1"/>
          <p:nvPr>
            <p:ph idx="3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13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3" name="Google Shape;4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idx="12" type="sldNum"/>
          </p:nvPr>
        </p:nvSpPr>
        <p:spPr>
          <a:xfrm>
            <a:off x="8472458" y="151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14"/>
          <p:cNvPicPr preferRelativeResize="0"/>
          <p:nvPr/>
        </p:nvPicPr>
        <p:blipFill rotWithShape="1">
          <a:blip r:embed="rId2">
            <a:alphaModFix/>
          </a:blip>
          <a:srcRect b="44626" l="0" r="0" t="43447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4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4"/>
          <p:cNvSpPr txBox="1"/>
          <p:nvPr>
            <p:ph idx="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6"/>
          <p:cNvPicPr preferRelativeResize="0"/>
          <p:nvPr/>
        </p:nvPicPr>
        <p:blipFill rotWithShape="1">
          <a:blip r:embed="rId2">
            <a:alphaModFix/>
          </a:blip>
          <a:srcRect b="16506" l="0" r="0" t="0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538" y="1137939"/>
            <a:ext cx="6688927" cy="28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kccncna2024.sched.com/event/3eae9b87f374f4a8f12fd80321db8cf9?iframe=yes&amp;w=100%&amp;sidebar=yes&amp;bg=no" TargetMode="External"/><Relationship Id="rId4" Type="http://schemas.openxmlformats.org/officeDocument/2006/relationships/hyperlink" Target="https://kccncna2024.sched.com/event/3eae9b87f374f4a8f12fd80321db8cf9?iframe=yes&amp;w=100%&amp;sidebar=yes&amp;bg=no" TargetMode="External"/><Relationship Id="rId11" Type="http://schemas.openxmlformats.org/officeDocument/2006/relationships/image" Target="../media/image8.png"/><Relationship Id="rId10" Type="http://schemas.openxmlformats.org/officeDocument/2006/relationships/image" Target="../media/image18.png"/><Relationship Id="rId9" Type="http://schemas.openxmlformats.org/officeDocument/2006/relationships/hyperlink" Target="https://kccncna2024.sched.com/event/3eae9b87f374f4a8f12fd80321db8cf9?iframe=yes&amp;w=100%&amp;sidebar=yes&amp;bg=no" TargetMode="External"/><Relationship Id="rId5" Type="http://schemas.openxmlformats.org/officeDocument/2006/relationships/hyperlink" Target="https://kccncna2024.sched.com/event/3eae9b87f374f4a8f12fd80321db8cf9?iframe=yes&amp;w=100%&amp;sidebar=yes&amp;bg=no" TargetMode="External"/><Relationship Id="rId6" Type="http://schemas.openxmlformats.org/officeDocument/2006/relationships/hyperlink" Target="https://kccncna2024.sched.com/event/3eae9b87f374f4a8f12fd80321db8cf9?iframe=yes&amp;w=100%&amp;sidebar=yes&amp;bg=no" TargetMode="External"/><Relationship Id="rId7" Type="http://schemas.openxmlformats.org/officeDocument/2006/relationships/hyperlink" Target="https://kccncna2024.sched.com/event/3eae9b87f374f4a8f12fd80321db8cf9?iframe=yes&amp;w=100%&amp;sidebar=yes&amp;bg=no" TargetMode="External"/><Relationship Id="rId8" Type="http://schemas.openxmlformats.org/officeDocument/2006/relationships/hyperlink" Target="https://kccncna2024.sched.com/event/3eae9b87f374f4a8f12fd80321db8cf9?iframe=yes&amp;w=100%&amp;sidebar=yes&amp;bg=no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2.xml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knative/community/blob/main/CONTRIBUTING.md" TargetMode="External"/><Relationship Id="rId4" Type="http://schemas.openxmlformats.org/officeDocument/2006/relationships/hyperlink" Target="https://cloud-native.slack.com/archives/C07HR8V201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linkedin.com/in/angelina-zhai/" TargetMode="External"/><Relationship Id="rId4" Type="http://schemas.openxmlformats.org/officeDocument/2006/relationships/hyperlink" Target="https://www.linkedin.com/in/calum-ra-murray/" TargetMode="External"/><Relationship Id="rId10" Type="http://schemas.openxmlformats.org/officeDocument/2006/relationships/hyperlink" Target="https://www.linkedin.com/in/zainabhusain1/" TargetMode="External"/><Relationship Id="rId9" Type="http://schemas.openxmlformats.org/officeDocument/2006/relationships/hyperlink" Target="https://www.linkedin.com/in/shamayma-mobin-174542246?utm_source=share&amp;utm_campaign=share_via&amp;utm_content=profile&amp;utm_medium=android_app" TargetMode="External"/><Relationship Id="rId5" Type="http://schemas.openxmlformats.org/officeDocument/2006/relationships/hyperlink" Target="https://www.linkedin.com/in/soonalibersca/" TargetMode="External"/><Relationship Id="rId6" Type="http://schemas.openxmlformats.org/officeDocument/2006/relationships/hyperlink" Target="https://www.linkedin.com/in/haocheng-leo/" TargetMode="External"/><Relationship Id="rId7" Type="http://schemas.openxmlformats.org/officeDocument/2006/relationships/hyperlink" Target="https://www.linkedin.com/in/mariana-mejia-design/" TargetMode="External"/><Relationship Id="rId8" Type="http://schemas.openxmlformats.org/officeDocument/2006/relationships/hyperlink" Target="https://www.linkedin.com/in/pierdipi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i.org/10.1186/s40594-023-00447-2" TargetMode="External"/><Relationship Id="rId4" Type="http://schemas.openxmlformats.org/officeDocument/2006/relationships/hyperlink" Target="https://doi.org/10.1016/j.compedu.2006.01.008" TargetMode="External"/><Relationship Id="rId5" Type="http://schemas.openxmlformats.org/officeDocument/2006/relationships/hyperlink" Target="https://doi.org/10.1016/j.compedu.2011.08.00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33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Gamifying Cloud Native: How to Design and Build an Educational Game for Your Project</a:t>
            </a:r>
            <a:r>
              <a:rPr lang="en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</a:t>
            </a:r>
            <a:endParaRPr sz="3533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2"/>
          <p:cNvSpPr txBox="1"/>
          <p:nvPr>
            <p:ph idx="1" type="subTitle"/>
          </p:nvPr>
        </p:nvSpPr>
        <p:spPr>
          <a:xfrm>
            <a:off x="311700" y="3598050"/>
            <a:ext cx="8520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32500" lnSpcReduction="10000"/>
          </a:bodyPr>
          <a:lstStyle/>
          <a:p>
            <a:pPr indent="0" lvl="0" marL="0" marR="2794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b="1" lang="en" sz="52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Calum Murray,</a:t>
            </a:r>
            <a:r>
              <a:rPr lang="en" sz="52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 University of Toronto &amp; </a:t>
            </a:r>
            <a:r>
              <a:rPr b="1" lang="en" sz="52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Zainab Husain</a:t>
            </a:r>
            <a:r>
              <a:rPr lang="en" sz="52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, OCAD University</a:t>
            </a:r>
            <a:endParaRPr sz="5200">
              <a:uFill>
                <a:noFill/>
              </a:uFill>
              <a:latin typeface="Montserrat"/>
              <a:ea typeface="Montserrat"/>
              <a:cs typeface="Montserrat"/>
              <a:sym typeface="Montserrat"/>
              <a:hlinkClick r:id="rId9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5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99"/>
              <a:buNone/>
            </a:pPr>
            <a:r>
              <a:rPr lang="en" sz="3107">
                <a:latin typeface="Montserrat"/>
                <a:ea typeface="Montserrat"/>
                <a:cs typeface="Montserrat"/>
                <a:sym typeface="Montserrat"/>
              </a:rPr>
              <a:t>In collaboration with the Perceptual Artifacts Lab and Dr Peter Coppin</a:t>
            </a:r>
            <a:endParaRPr sz="3107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9150" y="339700"/>
            <a:ext cx="1208075" cy="10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11">
            <a:alphaModFix/>
          </a:blip>
          <a:srcRect b="26309" l="3358" r="2842" t="2622"/>
          <a:stretch/>
        </p:blipFill>
        <p:spPr>
          <a:xfrm>
            <a:off x="5421425" y="597560"/>
            <a:ext cx="1002574" cy="49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5021905eb_0_53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Communicating Abstract Concepts - How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g315021905eb_0_53"/>
          <p:cNvSpPr txBox="1"/>
          <p:nvPr>
            <p:ph idx="4294967295" type="body"/>
          </p:nvPr>
        </p:nvSpPr>
        <p:spPr>
          <a:xfrm>
            <a:off x="295550" y="843500"/>
            <a:ext cx="55254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Cloud Native has a lot of terminology and abstract concepts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How many times have you had trouble explaining to friends what exactly you were working on?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Learning all the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omain specific language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at once c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an be overwhelming for those new to the space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Visual representations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such as icons, diagrams and pictures can help!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g315021905eb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425" y="1285875"/>
            <a:ext cx="3271401" cy="245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5021905eb_0_118"/>
          <p:cNvSpPr txBox="1"/>
          <p:nvPr>
            <p:ph idx="4294967295" type="body"/>
          </p:nvPr>
        </p:nvSpPr>
        <p:spPr>
          <a:xfrm>
            <a:off x="295550" y="843500"/>
            <a:ext cx="86853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In computing, w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e use pictures to describe abstract concepts all the time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Analogies: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You can explain an abstract concept by comparing it to something tangible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Can help make computer interfaces more familiar/intuitive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Trash bin icon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- We are familiar with using a trash bin in real life, we can “throw away” a file by placing it in the trash bin icon on our computer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g315021905eb_0_118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Pictorial vs Abstract representations - How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g315021905eb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661" y="3650123"/>
            <a:ext cx="1346675" cy="134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15021905eb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250" y="3595650"/>
            <a:ext cx="1455625" cy="14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15021905eb_0_118"/>
          <p:cNvSpPr txBox="1"/>
          <p:nvPr/>
        </p:nvSpPr>
        <p:spPr>
          <a:xfrm>
            <a:off x="6936100" y="4037113"/>
            <a:ext cx="178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“Remove File”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4" name="Google Shape;144;g315021905eb_0_118"/>
          <p:cNvSpPr txBox="1"/>
          <p:nvPr/>
        </p:nvSpPr>
        <p:spPr>
          <a:xfrm>
            <a:off x="91075" y="2832200"/>
            <a:ext cx="3136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Concrete:</a:t>
            </a: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Physically</a:t>
            </a: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throwing a piece of paper away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g315021905eb_0_118"/>
          <p:cNvSpPr txBox="1"/>
          <p:nvPr/>
        </p:nvSpPr>
        <p:spPr>
          <a:xfrm>
            <a:off x="3003750" y="2832188"/>
            <a:ext cx="3136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Pictorial</a:t>
            </a: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Trash icon on your desktop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g315021905eb_0_118"/>
          <p:cNvSpPr txBox="1"/>
          <p:nvPr/>
        </p:nvSpPr>
        <p:spPr>
          <a:xfrm>
            <a:off x="5941775" y="2832200"/>
            <a:ext cx="3202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Abstract</a:t>
            </a: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Concept of removing a file from its current location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g315021905eb_0_118"/>
          <p:cNvCxnSpPr/>
          <p:nvPr/>
        </p:nvCxnSpPr>
        <p:spPr>
          <a:xfrm>
            <a:off x="2464400" y="4253500"/>
            <a:ext cx="1149000" cy="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g315021905eb_0_118"/>
          <p:cNvCxnSpPr/>
          <p:nvPr/>
        </p:nvCxnSpPr>
        <p:spPr>
          <a:xfrm>
            <a:off x="5381400" y="4253500"/>
            <a:ext cx="1149000" cy="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5021905eb_0_141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Why do we use icons, symbols and diagrams?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g315021905eb_0_141"/>
          <p:cNvSpPr txBox="1"/>
          <p:nvPr>
            <p:ph idx="4294967295" type="body"/>
          </p:nvPr>
        </p:nvSpPr>
        <p:spPr>
          <a:xfrm>
            <a:off x="125075" y="1288475"/>
            <a:ext cx="5907900" cy="30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Faster to recognize than text labels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Fonts, colours, screen layout are intentionally used by designers to direct attention to </a:t>
            </a:r>
            <a:r>
              <a:rPr b="1" lang="en" sz="1700"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important information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and organize information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E.g. in a Graphical User Interface (GUI) you might put related buttons in the same area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Design helps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with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usability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, not just aesthetic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g315021905eb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856" y="2261500"/>
            <a:ext cx="2402244" cy="12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15021905eb_0_141"/>
          <p:cNvSpPr txBox="1"/>
          <p:nvPr/>
        </p:nvSpPr>
        <p:spPr>
          <a:xfrm>
            <a:off x="5873975" y="3281425"/>
            <a:ext cx="31590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What do these buttons do?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57" name="Google Shape;157;g315021905eb_0_141"/>
          <p:cNvSpPr txBox="1"/>
          <p:nvPr/>
        </p:nvSpPr>
        <p:spPr>
          <a:xfrm>
            <a:off x="6032975" y="17086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Do you recognize these symbols?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513ec9f0d_0_6"/>
          <p:cNvSpPr txBox="1"/>
          <p:nvPr>
            <p:ph idx="4294967295" type="body"/>
          </p:nvPr>
        </p:nvSpPr>
        <p:spPr>
          <a:xfrm>
            <a:off x="277200" y="1842600"/>
            <a:ext cx="85896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How can we create representations for abstract concepts in our projects?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15021905eb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425" y="3352775"/>
            <a:ext cx="1737024" cy="173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15021905eb_0_179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Co-design/Brainstorming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315021905eb_0_179"/>
          <p:cNvSpPr txBox="1"/>
          <p:nvPr>
            <p:ph idx="4294967295" type="body"/>
          </p:nvPr>
        </p:nvSpPr>
        <p:spPr>
          <a:xfrm>
            <a:off x="162625" y="738950"/>
            <a:ext cx="87042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These types of projects require a variety of skill sets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Cloud Engineers, Designers, Illustrators, Game Developers etc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Co-design: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Diverse skill sets stay involved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 throughout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the design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process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E.g everyone contributes ideas + feedback from the concept design to the final prototype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Brainstorms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should begin with broad, open-ended discussions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Prompt questions, sticky notes for ideas, sketching etc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1700"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Don’t be afraid to draw your explanations!</a:t>
            </a:r>
            <a:endParaRPr sz="1700">
              <a:highlight>
                <a:srgbClr val="FFF2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g315021905eb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075" y="3406475"/>
            <a:ext cx="1737025" cy="17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5021905eb_0_58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Co-design/Brainstorming - </a:t>
            </a:r>
            <a:r>
              <a:rPr lang="en"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Implementation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g315021905eb_0_58"/>
          <p:cNvSpPr txBox="1"/>
          <p:nvPr>
            <p:ph idx="4294967295" type="body"/>
          </p:nvPr>
        </p:nvSpPr>
        <p:spPr>
          <a:xfrm>
            <a:off x="277200" y="727325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Organized a brainstorming session, invited engineers on the Knative team and designers from OCAD University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Scheduled a meeting on zoom, used a digital whiteboard (figjam)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Brainstorming Prompt Questions: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How would you explain what knative eventing does in 2 to 3 sentences? Pretend you are explaining it to a 10 year old.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g315021905eb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00" y="2413325"/>
            <a:ext cx="4277050" cy="254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5021905eb_0_217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Co-design/Brainstorming - </a:t>
            </a:r>
            <a:r>
              <a:rPr lang="en"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Implementation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g315021905eb_0_217"/>
          <p:cNvSpPr txBox="1"/>
          <p:nvPr>
            <p:ph idx="4294967295" type="body"/>
          </p:nvPr>
        </p:nvSpPr>
        <p:spPr>
          <a:xfrm>
            <a:off x="277200" y="727325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Brainstorming Prompt Questions: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g315021905eb_0_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800" y="1327624"/>
            <a:ext cx="7386300" cy="3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5021905eb_0_225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Co-design/Brainstorming - </a:t>
            </a:r>
            <a:r>
              <a:rPr lang="en"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Implementation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315021905eb_0_225"/>
          <p:cNvSpPr txBox="1"/>
          <p:nvPr>
            <p:ph idx="4294967295" type="body"/>
          </p:nvPr>
        </p:nvSpPr>
        <p:spPr>
          <a:xfrm>
            <a:off x="277200" y="727325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Brainstorming Prompt Questions: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People had a hard time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answering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this question, maybe needs to be rephrased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g315021905eb_0_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450" y="1224213"/>
            <a:ext cx="60388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513ec9f0d_0_0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Co-design/Brainstorming - </a:t>
            </a:r>
            <a:r>
              <a:rPr lang="en"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Implementation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31513ec9f0d_0_0"/>
          <p:cNvSpPr txBox="1"/>
          <p:nvPr>
            <p:ph idx="4294967295" type="body"/>
          </p:nvPr>
        </p:nvSpPr>
        <p:spPr>
          <a:xfrm>
            <a:off x="277200" y="727325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Two key ideas to running your own co-design/brainstorming session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Try to ensure a group with diverse experiences and backgrounds attend the session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lphaL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Mix of experience levels is particularly important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Come up with good questions for the session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lphaL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They should relate to ways to explain the concept you are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trying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to explain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lphaL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They should be able to be answered by a person in only a few minutes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lphaL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They should get people to explain the concept in different ways (words, visually, etc.)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5021905eb_0_157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Analogy - </a:t>
            </a:r>
            <a:r>
              <a:rPr lang="en"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Implementation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315021905eb_0_157"/>
          <p:cNvSpPr txBox="1"/>
          <p:nvPr>
            <p:ph idx="4294967295" type="body"/>
          </p:nvPr>
        </p:nvSpPr>
        <p:spPr>
          <a:xfrm>
            <a:off x="295550" y="843500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From initial brainstorm, settled on mailroom analogy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Packages come in to a central broker, which then distributes them onto different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conveyor belts which deliver the packages to each destination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Events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: represented as packages to be delivered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Broker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: represented as a large machine with a funnel to receive events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Triggers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: represented as conveyor belts </a:t>
            </a:r>
            <a:r>
              <a:rPr i="1" lang="en" sz="1700"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the broker </a:t>
            </a:r>
            <a:r>
              <a:rPr i="1" lang="en" sz="1700"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a destination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Event Sinks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: represented as boxes which could hold the packages that represent events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This was not a perfect analogy (the broker needs to make copies of the packages), but it explains many of the key concepts!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>
            <p:ph idx="1" type="body"/>
          </p:nvPr>
        </p:nvSpPr>
        <p:spPr>
          <a:xfrm>
            <a:off x="282325" y="2804475"/>
            <a:ext cx="38070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Calum Murray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50">
                <a:latin typeface="Montserrat"/>
                <a:ea typeface="Montserrat"/>
                <a:cs typeface="Montserrat"/>
                <a:sym typeface="Montserrat"/>
              </a:rPr>
              <a:t>Knative UX WG Lead and Eventing Maintainer</a:t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50">
                <a:latin typeface="Montserrat"/>
                <a:ea typeface="Montserrat"/>
                <a:cs typeface="Montserrat"/>
                <a:sym typeface="Montserrat"/>
              </a:rPr>
              <a:t>CNCF Ambassador</a:t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550">
                <a:latin typeface="Montserrat"/>
                <a:ea typeface="Montserrat"/>
                <a:cs typeface="Montserrat"/>
                <a:sym typeface="Montserrat"/>
              </a:rPr>
              <a:t>Engineering Science @ University of Toronto</a:t>
            </a:r>
            <a:endParaRPr sz="15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4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4435525" y="2804475"/>
            <a:ext cx="45942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Zainab Husain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75">
                <a:latin typeface="Montserrat"/>
                <a:ea typeface="Montserrat"/>
                <a:cs typeface="Montserrat"/>
                <a:sym typeface="Montserrat"/>
              </a:rPr>
              <a:t>Knative UX WG Lead</a:t>
            </a:r>
            <a:endParaRPr sz="1575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575">
                <a:latin typeface="Montserrat"/>
                <a:ea typeface="Montserrat"/>
                <a:cs typeface="Montserrat"/>
                <a:sym typeface="Montserrat"/>
              </a:rPr>
              <a:t>UX Course Instructor at OCAD University and Algoma University</a:t>
            </a:r>
            <a:endParaRPr sz="1575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575">
                <a:latin typeface="Montserrat"/>
                <a:ea typeface="Montserrat"/>
                <a:cs typeface="Montserrat"/>
                <a:sym typeface="Montserrat"/>
              </a:rPr>
              <a:t>University of Toronto, </a:t>
            </a:r>
            <a:r>
              <a:rPr lang="en" sz="1575">
                <a:latin typeface="Montserrat"/>
                <a:ea typeface="Montserrat"/>
                <a:cs typeface="Montserrat"/>
                <a:sym typeface="Montserrat"/>
              </a:rPr>
              <a:t>Masters in Engineering, </a:t>
            </a:r>
            <a:r>
              <a:rPr lang="en" sz="1575">
                <a:latin typeface="Montserrat"/>
                <a:ea typeface="Montserrat"/>
                <a:cs typeface="Montserrat"/>
                <a:sym typeface="Montserrat"/>
              </a:rPr>
              <a:t> specializing in Human Computer Interactions</a:t>
            </a:r>
            <a:endParaRPr sz="1575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 b="19439" l="6288" r="0" t="0"/>
          <a:stretch/>
        </p:blipFill>
        <p:spPr>
          <a:xfrm>
            <a:off x="4502150" y="791312"/>
            <a:ext cx="1817824" cy="17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25" y="791300"/>
            <a:ext cx="1744476" cy="174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513ec9f0d_0_16"/>
          <p:cNvSpPr txBox="1"/>
          <p:nvPr>
            <p:ph idx="4294967295" type="body"/>
          </p:nvPr>
        </p:nvSpPr>
        <p:spPr>
          <a:xfrm>
            <a:off x="277200" y="1842600"/>
            <a:ext cx="85896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How can we turn our analogy into a more concrete </a:t>
            </a: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representation?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5021905eb_0_152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Prototypes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- Initial Sketches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g315021905eb_0_152"/>
          <p:cNvSpPr txBox="1"/>
          <p:nvPr>
            <p:ph idx="4294967295" type="body"/>
          </p:nvPr>
        </p:nvSpPr>
        <p:spPr>
          <a:xfrm>
            <a:off x="295550" y="843500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Held weekly meetings to develop the concept, used sketching to communicate ideas between group members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Took several weeks of brainstorming before finalizing the concept design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g315021905eb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5" y="1956176"/>
            <a:ext cx="2708875" cy="10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15021905eb_0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200" y="2232362"/>
            <a:ext cx="2797850" cy="216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15021905eb_0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150" y="1956174"/>
            <a:ext cx="2294900" cy="27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15021905eb_0_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50" y="3166850"/>
            <a:ext cx="1221100" cy="140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5021905eb_0_234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Prototypes- Initial Sketches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g315021905eb_0_234"/>
          <p:cNvSpPr txBox="1"/>
          <p:nvPr>
            <p:ph idx="4294967295" type="body"/>
          </p:nvPr>
        </p:nvSpPr>
        <p:spPr>
          <a:xfrm>
            <a:off x="295550" y="843500"/>
            <a:ext cx="41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Low Fidelity Concept Sketch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g315021905eb_0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99" y="1416196"/>
            <a:ext cx="4108300" cy="34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15021905eb_0_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325" y="1416200"/>
            <a:ext cx="3113000" cy="415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15021905eb_0_234"/>
          <p:cNvSpPr txBox="1"/>
          <p:nvPr>
            <p:ph idx="4294967295" type="body"/>
          </p:nvPr>
        </p:nvSpPr>
        <p:spPr>
          <a:xfrm>
            <a:off x="4702725" y="898200"/>
            <a:ext cx="410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High Fidelity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Concept Sketch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315021905eb_0_234"/>
          <p:cNvSpPr txBox="1"/>
          <p:nvPr>
            <p:ph idx="4294967295" type="body"/>
          </p:nvPr>
        </p:nvSpPr>
        <p:spPr>
          <a:xfrm>
            <a:off x="5545950" y="4438925"/>
            <a:ext cx="269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Illustration by Shamayma Mobin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5259f4987_1_0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5021905eb_0_162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Design Process - Initial Prototype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315021905eb_0_162"/>
          <p:cNvSpPr txBox="1"/>
          <p:nvPr>
            <p:ph idx="4294967295" type="body"/>
          </p:nvPr>
        </p:nvSpPr>
        <p:spPr>
          <a:xfrm>
            <a:off x="295550" y="843500"/>
            <a:ext cx="53382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First interactive version on godot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Games require a lot of designer &lt;&gt; developer collaboration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Developers often need assets from the designers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Designers have feedback on the current prototype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Have a weekly meeting to facilitate this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Can recruit game devs, or teach yourself game dev (lots of online resources)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g315021905eb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724" y="1730838"/>
            <a:ext cx="3251426" cy="21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5021905eb_0_3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Benefits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315021905eb_0_32"/>
          <p:cNvSpPr txBox="1"/>
          <p:nvPr>
            <p:ph idx="4294967295" type="body"/>
          </p:nvPr>
        </p:nvSpPr>
        <p:spPr>
          <a:xfrm>
            <a:off x="295550" y="843500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Engaging for students and first time contributors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People like video games and game dev!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Improves introduction to your project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Same information design techniques can be applied to different types of information displays (diagrams, GUI’s etc)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5021905eb_0_98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Contribute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315021905eb_0_98"/>
          <p:cNvSpPr txBox="1"/>
          <p:nvPr>
            <p:ph idx="4294967295" type="body"/>
          </p:nvPr>
        </p:nvSpPr>
        <p:spPr>
          <a:xfrm>
            <a:off x="295550" y="843500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Come contribute to Knative!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https://github.com/knative/community/blob/main/CONTRIBUTING.md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https://cloud-native.slack.com/archives/C07HR8V201L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5021905eb_0_20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Our Team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315021905eb_0_202"/>
          <p:cNvSpPr txBox="1"/>
          <p:nvPr>
            <p:ph idx="4294967295" type="body"/>
          </p:nvPr>
        </p:nvSpPr>
        <p:spPr>
          <a:xfrm>
            <a:off x="295550" y="843500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Angelina Zhai: </a:t>
            </a:r>
            <a:r>
              <a:rPr lang="en" sz="17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https://www.linkedin.com/in/angelina-zhai/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Calum Murray: </a:t>
            </a: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https://www.linkedin.com/in/calum-ra-murray/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Jamie Li: </a:t>
            </a:r>
            <a:r>
              <a:rPr lang="en" sz="17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https://www.linkedin.com/in/soonalibersca/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Leo Li: </a:t>
            </a:r>
            <a:r>
              <a:rPr lang="en" sz="17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https://www.linkedin.com/in/haocheng-leo/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Mariana Mejia: </a:t>
            </a:r>
            <a:r>
              <a:rPr lang="en" sz="17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https://www.linkedin.com/in/mariana-mejia-design/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Pierangelo Di Pilato: </a:t>
            </a:r>
            <a:r>
              <a:rPr lang="en" sz="17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https://www.linkedin.com/in/pierdipi/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hamayma Mobin </a:t>
            </a: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https://www.linkedin.com/in/shamayma-mobin-174542246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Zainab Husain: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https://www.linkedin.com/in/zainabhusain1/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5021905eb_0_207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Sources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315021905eb_0_207"/>
          <p:cNvSpPr txBox="1"/>
          <p:nvPr>
            <p:ph idx="4294967295" type="body"/>
          </p:nvPr>
        </p:nvSpPr>
        <p:spPr>
          <a:xfrm>
            <a:off x="295550" y="843500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[1] M. Videnovik, T. Vold, L. Kiønig, A. Madevska Bogdanova, and V. Trajkovik, “Game-based learning in computer science education: a scoping literature review,” International Journal of STEM Education, vol. 10, no. 1, p. 54, Sep. 2023, doi:</a:t>
            </a:r>
            <a:r>
              <a:rPr lang="en" sz="21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 10.1186/s40594-023-00447-2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[2] C. Evans and N. J. Gibbons, “The interactivity effect in multimedia learning,” Computers &amp; Education, vol. 49, no. 4, pp. 1147–1160, Dec. 2007, doi:</a:t>
            </a:r>
            <a:r>
              <a:rPr lang="en" sz="21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10.1016/j.compedu.2006.01.008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[3] J. Denner, L. Werner, and E. Ortiz, “Computer games created by middle school girls: Can they be used to measure understanding of computer science concepts?,” Computers &amp; Education, vol. 58, no. 1, pp. 240–249, Jan. 2012, doi:</a:t>
            </a:r>
            <a:r>
              <a:rPr lang="en" sz="21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10.1016/j.compedu.2011.08.006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6"/>
          <p:cNvSpPr txBox="1"/>
          <p:nvPr>
            <p:ph idx="4294967295" type="body"/>
          </p:nvPr>
        </p:nvSpPr>
        <p:spPr>
          <a:xfrm>
            <a:off x="295550" y="843500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583">
                <a:latin typeface="Montserrat"/>
                <a:ea typeface="Montserrat"/>
                <a:cs typeface="Montserrat"/>
                <a:sym typeface="Montserrat"/>
              </a:rPr>
              <a:t>There are MANY abstract concepts in the cloud native space!</a:t>
            </a:r>
            <a:endParaRPr sz="1583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583">
                <a:latin typeface="Montserrat"/>
                <a:ea typeface="Montserrat"/>
                <a:cs typeface="Montserrat"/>
                <a:sym typeface="Montserrat"/>
              </a:rPr>
              <a:t>We wanted to create a fun, interactive way for new users to learn the abstract concepts in Knative</a:t>
            </a:r>
            <a:endParaRPr sz="1583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583">
                <a:latin typeface="Montserrat"/>
                <a:ea typeface="Montserrat"/>
                <a:cs typeface="Montserrat"/>
                <a:sym typeface="Montserrat"/>
              </a:rPr>
              <a:t>Specifically, we wanted to create onboarding material for Knative novices to understand what Knative Eventing is and how it works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100" y="2786450"/>
            <a:ext cx="2357050" cy="23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5" y="3017175"/>
            <a:ext cx="801900" cy="6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5021905eb_0_9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Takeaways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g315021905eb_0_9"/>
          <p:cNvSpPr txBox="1"/>
          <p:nvPr>
            <p:ph idx="4294967295" type="body"/>
          </p:nvPr>
        </p:nvSpPr>
        <p:spPr>
          <a:xfrm>
            <a:off x="295550" y="843500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We will be covering: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Information design techniques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How we came up with the game concept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How we involved designers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Process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of how we developed the game in open source!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Your takeaways: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How to apply information design techniques to your projects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(diagrams, GUI’s etc)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How to apply collaborative design strategies (co-design) when working in interdisciplinary teams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How to develop a game (or similar prototype) for your own project!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g315021905e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800" y="2177925"/>
            <a:ext cx="1464351" cy="11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5021905eb_0_37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Target Problem - Why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g315021905eb_0_37"/>
          <p:cNvSpPr txBox="1"/>
          <p:nvPr>
            <p:ph idx="4294967295" type="body"/>
          </p:nvPr>
        </p:nvSpPr>
        <p:spPr>
          <a:xfrm>
            <a:off x="295550" y="843500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Knative Eventing provides a set of building blocks to create Event Driven Architectures in Kubernetes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Problem: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Many new users have never heard of Event Driven Architecture.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How can we explain the basics of Event Driven Architecture in an intuitive way to beginners?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How can we explain how the building blocks work if they don’t understand the goal?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Came up with the idea of making a game to explain Knative Eventing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g315021905eb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126" y="3393275"/>
            <a:ext cx="1915575" cy="15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315021905eb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75" y="3327198"/>
            <a:ext cx="1073375" cy="16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021905eb_0_42"/>
          <p:cNvSpPr txBox="1"/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Demo -  What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g315021905eb_0_42"/>
          <p:cNvSpPr txBox="1"/>
          <p:nvPr>
            <p:ph idx="4294967295" type="body"/>
          </p:nvPr>
        </p:nvSpPr>
        <p:spPr>
          <a:xfrm>
            <a:off x="295550" y="843500"/>
            <a:ext cx="85896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Two key resources in Knative are Brokers and Triggers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Brokers can receive events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Triggers represent connections between a broker and a subscriber to some of the events the broker receives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Want to show users how to create triggers connected to a broker so that they can receive events, as well as to introduce the concept of filtering those events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5021905eb_0_188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Video Games and Learning - Why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g315021905eb_0_188"/>
          <p:cNvSpPr txBox="1"/>
          <p:nvPr>
            <p:ph idx="4294967295" type="body"/>
          </p:nvPr>
        </p:nvSpPr>
        <p:spPr>
          <a:xfrm>
            <a:off x="91075" y="974875"/>
            <a:ext cx="8749500" cy="3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People like playing games!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Helps create an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active learning environment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[1]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Interactive, can help with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knowledge retention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through creating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memorable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experiences [2]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People like building games!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Process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creating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the games results in a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deeper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understanding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of the concepts [3]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Can be an easier small project to get involved with initially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Students and hobbyists may already have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prior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gave dev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experience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g315021905eb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025" y="812250"/>
            <a:ext cx="882700" cy="80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15021905eb_0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485" y="2766380"/>
            <a:ext cx="813525" cy="81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15021905eb_0_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100" y="2061975"/>
            <a:ext cx="882700" cy="1293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5021905eb_0_20"/>
          <p:cNvSpPr txBox="1"/>
          <p:nvPr>
            <p:ph type="title"/>
          </p:nvPr>
        </p:nvSpPr>
        <p:spPr>
          <a:xfrm>
            <a:off x="2109800" y="76895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Does anyone recognize this icon?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18" name="Google Shape;118;g315021905e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150" y="1399613"/>
            <a:ext cx="2548725" cy="25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15021905eb_0_20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5021905eb_0_26"/>
          <p:cNvSpPr txBox="1"/>
          <p:nvPr>
            <p:ph type="title"/>
          </p:nvPr>
        </p:nvSpPr>
        <p:spPr>
          <a:xfrm>
            <a:off x="2109800" y="768950"/>
            <a:ext cx="76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Does anyone recognize this icon?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25" name="Google Shape;125;g315021905eb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150" y="1399613"/>
            <a:ext cx="2548725" cy="25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15021905eb_0_26"/>
          <p:cNvSpPr txBox="1"/>
          <p:nvPr>
            <p:ph type="title"/>
          </p:nvPr>
        </p:nvSpPr>
        <p:spPr>
          <a:xfrm>
            <a:off x="156375" y="4006300"/>
            <a:ext cx="92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It's a </a:t>
            </a:r>
            <a:r>
              <a:rPr lang="en" u="sng">
                <a:solidFill>
                  <a:schemeClr val="dk1"/>
                </a:solidFill>
              </a:rPr>
              <a:t>pictorial representation</a:t>
            </a:r>
            <a:r>
              <a:rPr lang="en">
                <a:solidFill>
                  <a:schemeClr val="dk1"/>
                </a:solidFill>
              </a:rPr>
              <a:t> of a database (</a:t>
            </a:r>
            <a:r>
              <a:rPr lang="en" u="sng">
                <a:solidFill>
                  <a:schemeClr val="dk1"/>
                </a:solidFill>
              </a:rPr>
              <a:t>abstract concept</a:t>
            </a:r>
            <a:r>
              <a:rPr lang="en">
                <a:solidFill>
                  <a:schemeClr val="dk1"/>
                </a:solidFill>
              </a:rPr>
              <a:t>)!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g315021905eb_0_26"/>
          <p:cNvSpPr txBox="1"/>
          <p:nvPr>
            <p:ph type="title"/>
          </p:nvPr>
        </p:nvSpPr>
        <p:spPr>
          <a:xfrm>
            <a:off x="91075" y="29700"/>
            <a:ext cx="79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CNA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